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305" r:id="rId5"/>
    <p:sldId id="307" r:id="rId6"/>
    <p:sldId id="306" r:id="rId7"/>
    <p:sldId id="308" r:id="rId8"/>
    <p:sldId id="309" r:id="rId9"/>
    <p:sldId id="310" r:id="rId10"/>
    <p:sldId id="311" r:id="rId11"/>
    <p:sldId id="312" r:id="rId12"/>
    <p:sldId id="313" r:id="rId13"/>
    <p:sldId id="31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BFB"/>
    <a:srgbClr val="FE0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933E0-19ED-4082-B4F4-E752430C00D9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4B98A-37C6-4599-8EBD-2B458963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7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03ABFB"/>
          </a:solidFill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45" y="2090030"/>
            <a:ext cx="3503122" cy="1575221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Fira Code" pitchFamily="1" charset="0"/>
                <a:ea typeface="Fira Code" pitchFamily="1" charset="0"/>
                <a:cs typeface="Fira Code" pitchFamily="1" charset="0"/>
              </a:rPr>
              <a:t>SHEEB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423" y="3525395"/>
            <a:ext cx="3503122" cy="723594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  <a:latin typeface="Fira Code" pitchFamily="1" charset="0"/>
                <a:ea typeface="Fira Code" pitchFamily="1" charset="0"/>
                <a:cs typeface="Fira Code" pitchFamily="1" charset="0"/>
              </a:rPr>
              <a:t>The sole habit tracker for you, habit slacker.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4CF5-96A1-4509-2FD1-F9FCA05C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>
            <a:normAutofit/>
          </a:bodyPr>
          <a:lstStyle/>
          <a:p>
            <a:r>
              <a:rPr lang="en-US" sz="4400" dirty="0"/>
              <a:t>Thank You For Your Anticipation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6FEC6-DAD7-A448-E956-1E812527F1B0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721439" y="3610032"/>
            <a:ext cx="8752299" cy="532749"/>
          </a:xfrm>
        </p:spPr>
        <p:txBody>
          <a:bodyPr>
            <a:normAutofit/>
          </a:bodyPr>
          <a:lstStyle/>
          <a:p>
            <a:r>
              <a:rPr lang="en-US" sz="1600" i="1" dirty="0"/>
              <a:t>Hoàng </a:t>
            </a:r>
            <a:r>
              <a:rPr lang="en-US" sz="1600" i="1" dirty="0" err="1"/>
              <a:t>Viết</a:t>
            </a:r>
            <a:r>
              <a:rPr lang="en-US" sz="1600" i="1" dirty="0"/>
              <a:t> Thanh – Full Stack Web App Dev Wanna-be</a:t>
            </a:r>
          </a:p>
        </p:txBody>
      </p:sp>
    </p:spTree>
    <p:extLst>
      <p:ext uri="{BB962C8B-B14F-4D97-AF65-F5344CB8AC3E}">
        <p14:creationId xmlns:p14="http://schemas.microsoft.com/office/powerpoint/2010/main" val="280795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A36C1-D010-A6BF-B8F6-F8FBF3C0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9" y="107576"/>
            <a:ext cx="5962081" cy="3155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7BD32F-627D-6AF4-57FE-F7B7494B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9" y="3314699"/>
            <a:ext cx="6029325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8B81B1-FE2F-8284-8D3F-0C183F704E26}"/>
              </a:ext>
            </a:extLst>
          </p:cNvPr>
          <p:cNvSpPr txBox="1"/>
          <p:nvPr/>
        </p:nvSpPr>
        <p:spPr>
          <a:xfrm>
            <a:off x="6597127" y="1192306"/>
            <a:ext cx="4429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Login Page:</a:t>
            </a:r>
          </a:p>
          <a:p>
            <a:r>
              <a:rPr lang="en-US" sz="2400" dirty="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- Click the bulb to trigger </a:t>
            </a:r>
            <a:r>
              <a:rPr lang="en-US" sz="2400" dirty="0" err="1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darkmode</a:t>
            </a:r>
            <a:endParaRPr lang="en-US" sz="2400" dirty="0">
              <a:solidFill>
                <a:srgbClr val="FF0000"/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87759-DE67-6A57-A5F2-FDC8C9D917C4}"/>
              </a:ext>
            </a:extLst>
          </p:cNvPr>
          <p:cNvSpPr txBox="1"/>
          <p:nvPr/>
        </p:nvSpPr>
        <p:spPr>
          <a:xfrm>
            <a:off x="6677810" y="4052047"/>
            <a:ext cx="49583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 err="1"/>
              <a:t>DashBoard</a:t>
            </a:r>
            <a:r>
              <a:rPr lang="en-US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Consist of 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About me, 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Calendar to pick date and fetch information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Task List, Goal List, Habit List</a:t>
            </a:r>
          </a:p>
        </p:txBody>
      </p:sp>
    </p:spTree>
    <p:extLst>
      <p:ext uri="{BB962C8B-B14F-4D97-AF65-F5344CB8AC3E}">
        <p14:creationId xmlns:p14="http://schemas.microsoft.com/office/powerpoint/2010/main" val="300100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D87759-DE67-6A57-A5F2-FDC8C9D917C4}"/>
              </a:ext>
            </a:extLst>
          </p:cNvPr>
          <p:cNvSpPr txBox="1"/>
          <p:nvPr/>
        </p:nvSpPr>
        <p:spPr>
          <a:xfrm>
            <a:off x="8524540" y="376518"/>
            <a:ext cx="33985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Profile Page:</a:t>
            </a:r>
          </a:p>
          <a:p>
            <a:pPr marL="342900" indent="-342900">
              <a:buFontTx/>
              <a:buChar char="-"/>
            </a:pPr>
            <a:r>
              <a:rPr lang="en-US" dirty="0"/>
              <a:t>Avatar</a:t>
            </a:r>
          </a:p>
          <a:p>
            <a:pPr marL="342900" indent="-342900">
              <a:buFontTx/>
              <a:buChar char="-"/>
            </a:pPr>
            <a:r>
              <a:rPr lang="en-US" dirty="0"/>
              <a:t>Name</a:t>
            </a:r>
          </a:p>
          <a:p>
            <a:pPr marL="342900" indent="-342900">
              <a:buFontTx/>
              <a:buChar char="-"/>
            </a:pPr>
            <a:r>
              <a:rPr lang="en-US" dirty="0"/>
              <a:t>Email</a:t>
            </a:r>
          </a:p>
          <a:p>
            <a:pPr marL="342900" indent="-342900">
              <a:buFontTx/>
              <a:buChar char="-"/>
            </a:pPr>
            <a:r>
              <a:rPr lang="en-US" dirty="0"/>
              <a:t>Phone Number</a:t>
            </a:r>
          </a:p>
          <a:p>
            <a:pPr marL="342900" indent="-342900">
              <a:buFontTx/>
              <a:buChar char="-"/>
            </a:pPr>
            <a:r>
              <a:rPr lang="en-US" dirty="0"/>
              <a:t>Address</a:t>
            </a:r>
          </a:p>
          <a:p>
            <a:pPr marL="342900" indent="-342900">
              <a:buFontTx/>
              <a:buChar char="-"/>
            </a:pPr>
            <a:r>
              <a:rPr lang="en-US" dirty="0"/>
              <a:t>City</a:t>
            </a:r>
          </a:p>
          <a:p>
            <a:pPr marL="342900" indent="-342900">
              <a:buFontTx/>
              <a:buChar char="-"/>
            </a:pPr>
            <a:r>
              <a:rPr lang="en-US" dirty="0"/>
              <a:t>Country</a:t>
            </a:r>
          </a:p>
          <a:p>
            <a:pPr marL="342900" indent="-342900">
              <a:buFontTx/>
              <a:buChar char="-"/>
            </a:pPr>
            <a:r>
              <a:rPr lang="en-US" dirty="0"/>
              <a:t>About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398C6-6A48-23F2-8E75-3BA91D13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4" y="181053"/>
            <a:ext cx="8134350" cy="45243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FFE96E-0601-3B95-033F-D8293A538993}"/>
              </a:ext>
            </a:extLst>
          </p:cNvPr>
          <p:cNvSpPr txBox="1"/>
          <p:nvPr/>
        </p:nvSpPr>
        <p:spPr>
          <a:xfrm>
            <a:off x="205294" y="5065529"/>
            <a:ext cx="8856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All fields are validated with Yup schema through React – hook – 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Avatar image uploads to </a:t>
            </a:r>
            <a:r>
              <a:rPr lang="en-US" dirty="0" err="1">
                <a:solidFill>
                  <a:srgbClr val="92D050"/>
                </a:solidFill>
              </a:rPr>
              <a:t>Cloudinary</a:t>
            </a:r>
            <a:r>
              <a:rPr lang="en-US" dirty="0">
                <a:solidFill>
                  <a:srgbClr val="92D050"/>
                </a:solidFill>
              </a:rPr>
              <a:t> host service.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0077F-FC9F-71FB-051A-30EE101BF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614" y="4077959"/>
            <a:ext cx="2366902" cy="236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0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D87759-DE67-6A57-A5F2-FDC8C9D917C4}"/>
              </a:ext>
            </a:extLst>
          </p:cNvPr>
          <p:cNvSpPr txBox="1"/>
          <p:nvPr/>
        </p:nvSpPr>
        <p:spPr>
          <a:xfrm>
            <a:off x="8524540" y="376518"/>
            <a:ext cx="339851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Habit Page:</a:t>
            </a:r>
          </a:p>
          <a:p>
            <a:pPr marL="342900" indent="-342900">
              <a:buFontTx/>
              <a:buChar char="-"/>
            </a:pPr>
            <a:r>
              <a:rPr lang="en-US" dirty="0"/>
              <a:t>Form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Title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Description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Counter: </a:t>
            </a:r>
            <a:r>
              <a:rPr lang="en-US" b="1" i="1" dirty="0"/>
              <a:t>“Weekly”, “Monthly”, “Yearly”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Tag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FE96E-0601-3B95-033F-D8293A538993}"/>
              </a:ext>
            </a:extLst>
          </p:cNvPr>
          <p:cNvSpPr txBox="1"/>
          <p:nvPr/>
        </p:nvSpPr>
        <p:spPr>
          <a:xfrm>
            <a:off x="205294" y="5065529"/>
            <a:ext cx="9109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“Weekly” : render </a:t>
            </a:r>
            <a:r>
              <a:rPr lang="en-US" dirty="0" err="1">
                <a:solidFill>
                  <a:srgbClr val="92D050"/>
                </a:solidFill>
              </a:rPr>
              <a:t>startDate</a:t>
            </a:r>
            <a:r>
              <a:rPr lang="en-US" dirty="0">
                <a:solidFill>
                  <a:srgbClr val="92D050"/>
                </a:solidFill>
              </a:rPr>
              <a:t> and </a:t>
            </a:r>
            <a:r>
              <a:rPr lang="en-US" dirty="0" err="1">
                <a:solidFill>
                  <a:srgbClr val="92D050"/>
                </a:solidFill>
              </a:rPr>
              <a:t>endDate</a:t>
            </a:r>
            <a:r>
              <a:rPr lang="en-US" dirty="0">
                <a:solidFill>
                  <a:srgbClr val="92D050"/>
                </a:solidFill>
              </a:rPr>
              <a:t>, with checkbox for reminder of particular 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“Monthly” and “Yearly” options would act like setting up monthly meeting or birthday.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D27A4-B262-5DAC-CD1B-10296678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256032"/>
            <a:ext cx="8134350" cy="452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C6CF3-50B0-8500-4398-7181C45ADA61}"/>
              </a:ext>
            </a:extLst>
          </p:cNvPr>
          <p:cNvSpPr txBox="1"/>
          <p:nvPr/>
        </p:nvSpPr>
        <p:spPr>
          <a:xfrm>
            <a:off x="8524539" y="2564416"/>
            <a:ext cx="3398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- Habit List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Single Card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Name and Description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406E46-2079-9E7A-6F4E-1415941B2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441" y="3909801"/>
            <a:ext cx="2571681" cy="25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0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D87759-DE67-6A57-A5F2-FDC8C9D917C4}"/>
              </a:ext>
            </a:extLst>
          </p:cNvPr>
          <p:cNvSpPr txBox="1"/>
          <p:nvPr/>
        </p:nvSpPr>
        <p:spPr>
          <a:xfrm>
            <a:off x="8596258" y="1339006"/>
            <a:ext cx="339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Counter Render:</a:t>
            </a:r>
          </a:p>
          <a:p>
            <a:pPr marL="342900" indent="-342900">
              <a:buFontTx/>
              <a:buChar char="-"/>
            </a:pPr>
            <a:r>
              <a:rPr lang="en-US" dirty="0"/>
              <a:t>Monthly</a:t>
            </a:r>
          </a:p>
          <a:p>
            <a:pPr marL="342900" indent="-342900">
              <a:buFontTx/>
              <a:buChar char="-"/>
            </a:pPr>
            <a:r>
              <a:rPr lang="en-US" dirty="0"/>
              <a:t>Yearly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FE96E-0601-3B95-033F-D8293A538993}"/>
              </a:ext>
            </a:extLst>
          </p:cNvPr>
          <p:cNvSpPr txBox="1"/>
          <p:nvPr/>
        </p:nvSpPr>
        <p:spPr>
          <a:xfrm>
            <a:off x="205294" y="5065529"/>
            <a:ext cx="9109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“Weekly” : render </a:t>
            </a:r>
            <a:r>
              <a:rPr lang="en-US" dirty="0" err="1">
                <a:solidFill>
                  <a:srgbClr val="92D050"/>
                </a:solidFill>
              </a:rPr>
              <a:t>startDate</a:t>
            </a:r>
            <a:r>
              <a:rPr lang="en-US" dirty="0">
                <a:solidFill>
                  <a:srgbClr val="92D050"/>
                </a:solidFill>
              </a:rPr>
              <a:t> and </a:t>
            </a:r>
            <a:r>
              <a:rPr lang="en-US" dirty="0" err="1">
                <a:solidFill>
                  <a:srgbClr val="92D050"/>
                </a:solidFill>
              </a:rPr>
              <a:t>endDate</a:t>
            </a:r>
            <a:r>
              <a:rPr lang="en-US" dirty="0">
                <a:solidFill>
                  <a:srgbClr val="92D050"/>
                </a:solidFill>
              </a:rPr>
              <a:t>, with checkbox for reminder of particular day.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“Monthly” and “Yearly” options would act like setting up monthly meeting or birthday.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7CFCE-75D7-DDF5-588A-49BD824C5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70"/>
          <a:stretch/>
        </p:blipFill>
        <p:spPr>
          <a:xfrm>
            <a:off x="4759812" y="376518"/>
            <a:ext cx="3613296" cy="3371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651FAB-6AC2-B0FF-9285-59C1DEF9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96" y="362987"/>
            <a:ext cx="4572000" cy="3371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EC55B5-E458-E475-B933-37F4E935CE97}"/>
              </a:ext>
            </a:extLst>
          </p:cNvPr>
          <p:cNvSpPr txBox="1"/>
          <p:nvPr/>
        </p:nvSpPr>
        <p:spPr>
          <a:xfrm>
            <a:off x="0" y="3760223"/>
            <a:ext cx="468409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- </a:t>
            </a:r>
            <a:r>
              <a:rPr lang="en-US" dirty="0">
                <a:solidFill>
                  <a:srgbClr val="FFFF00"/>
                </a:solidFill>
              </a:rPr>
              <a:t>Monthly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31 days in Month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Repeat for X months starting from current month.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585BF-3EA0-858C-5BE8-001BF5F5CB86}"/>
              </a:ext>
            </a:extLst>
          </p:cNvPr>
          <p:cNvSpPr txBox="1"/>
          <p:nvPr/>
        </p:nvSpPr>
        <p:spPr>
          <a:xfrm>
            <a:off x="4759812" y="3805240"/>
            <a:ext cx="43201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- </a:t>
            </a:r>
            <a:r>
              <a:rPr lang="en-US" dirty="0">
                <a:solidFill>
                  <a:srgbClr val="FFFF00"/>
                </a:solidFill>
              </a:rPr>
              <a:t>Yearly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Single date month in year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Repeat for X years starting from current year.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9D942F-88C8-BFDA-5D36-4547CA863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614" y="4077959"/>
            <a:ext cx="2366902" cy="236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0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D87759-DE67-6A57-A5F2-FDC8C9D917C4}"/>
              </a:ext>
            </a:extLst>
          </p:cNvPr>
          <p:cNvSpPr txBox="1"/>
          <p:nvPr/>
        </p:nvSpPr>
        <p:spPr>
          <a:xfrm>
            <a:off x="8524540" y="376518"/>
            <a:ext cx="33985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Goal Page:</a:t>
            </a:r>
          </a:p>
          <a:p>
            <a:pPr marL="342900" indent="-342900">
              <a:buFontTx/>
              <a:buChar char="-"/>
            </a:pPr>
            <a:r>
              <a:rPr lang="en-US" dirty="0"/>
              <a:t>Form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Title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Description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Habit Dropdown list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Tag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FE96E-0601-3B95-033F-D8293A538993}"/>
              </a:ext>
            </a:extLst>
          </p:cNvPr>
          <p:cNvSpPr txBox="1"/>
          <p:nvPr/>
        </p:nvSpPr>
        <p:spPr>
          <a:xfrm>
            <a:off x="88752" y="5065529"/>
            <a:ext cx="9109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Habit Dropdown list will fetch available Habits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</a:rPr>
              <a:t>Based on the counter field in selected Habit. will determine the Goal percentage and achievement render.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C6CF3-50B0-8500-4398-7181C45ADA61}"/>
              </a:ext>
            </a:extLst>
          </p:cNvPr>
          <p:cNvSpPr txBox="1"/>
          <p:nvPr/>
        </p:nvSpPr>
        <p:spPr>
          <a:xfrm>
            <a:off x="8524540" y="2463432"/>
            <a:ext cx="3398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- Goal List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Single Card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Name and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7FA95-5A8B-3876-C4EF-9562E7E8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4" y="87644"/>
            <a:ext cx="8283388" cy="4607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9499F-A85C-2181-4E01-4222F3B5D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441" y="3909801"/>
            <a:ext cx="2571681" cy="25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D87759-DE67-6A57-A5F2-FDC8C9D917C4}"/>
              </a:ext>
            </a:extLst>
          </p:cNvPr>
          <p:cNvSpPr txBox="1"/>
          <p:nvPr/>
        </p:nvSpPr>
        <p:spPr>
          <a:xfrm>
            <a:off x="8069667" y="945410"/>
            <a:ext cx="3864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Goal Counter Render:</a:t>
            </a:r>
          </a:p>
          <a:p>
            <a:pPr marL="342900" indent="-342900">
              <a:buFontTx/>
              <a:buChar char="-"/>
            </a:pPr>
            <a:r>
              <a:rPr lang="en-US" dirty="0"/>
              <a:t>Weekly</a:t>
            </a:r>
          </a:p>
          <a:p>
            <a:pPr marL="342900" indent="-342900">
              <a:buFontTx/>
              <a:buChar char="-"/>
            </a:pPr>
            <a:r>
              <a:rPr lang="en-US" dirty="0"/>
              <a:t>Monthly/ Yearly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FE96E-0601-3B95-033F-D8293A538993}"/>
              </a:ext>
            </a:extLst>
          </p:cNvPr>
          <p:cNvSpPr txBox="1"/>
          <p:nvPr/>
        </p:nvSpPr>
        <p:spPr>
          <a:xfrm>
            <a:off x="88752" y="5065529"/>
            <a:ext cx="9109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B050"/>
                </a:solidFill>
              </a:rPr>
              <a:t>Weekly</a:t>
            </a:r>
            <a:r>
              <a:rPr lang="en-US" dirty="0">
                <a:solidFill>
                  <a:srgbClr val="92D050"/>
                </a:solidFill>
              </a:rPr>
              <a:t> Habit will render Goal form with </a:t>
            </a:r>
            <a:r>
              <a:rPr lang="en-US" dirty="0" err="1">
                <a:solidFill>
                  <a:srgbClr val="92D050"/>
                </a:solidFill>
              </a:rPr>
              <a:t>startDate</a:t>
            </a:r>
            <a:r>
              <a:rPr lang="en-US" dirty="0">
                <a:solidFill>
                  <a:srgbClr val="92D050"/>
                </a:solidFill>
              </a:rPr>
              <a:t> and </a:t>
            </a:r>
            <a:r>
              <a:rPr lang="en-US" dirty="0" err="1">
                <a:solidFill>
                  <a:srgbClr val="92D050"/>
                </a:solidFill>
              </a:rPr>
              <a:t>endDate</a:t>
            </a:r>
            <a:r>
              <a:rPr lang="en-US" dirty="0">
                <a:solidFill>
                  <a:srgbClr val="92D050"/>
                </a:solidFill>
              </a:rPr>
              <a:t> to determine the streak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Monthly and Yearly</a:t>
            </a:r>
            <a:r>
              <a:rPr lang="en-US" dirty="0">
                <a:solidFill>
                  <a:srgbClr val="92D050"/>
                </a:solidFill>
              </a:rPr>
              <a:t> Habit will render Goal form with repeat streak.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6E21A7-9046-8089-491E-9363A3B0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614" y="4077959"/>
            <a:ext cx="2366902" cy="236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CEB0A9-122B-A897-8735-68B83E507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62"/>
          <a:stretch/>
        </p:blipFill>
        <p:spPr>
          <a:xfrm>
            <a:off x="4051932" y="329079"/>
            <a:ext cx="3856832" cy="3633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CAEE4-5401-F137-A9EF-E7A1F31EB4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250" t="32666" r="6250" b="-11738"/>
          <a:stretch/>
        </p:blipFill>
        <p:spPr>
          <a:xfrm>
            <a:off x="257650" y="222811"/>
            <a:ext cx="3193760" cy="52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0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D87759-DE67-6A57-A5F2-FDC8C9D917C4}"/>
              </a:ext>
            </a:extLst>
          </p:cNvPr>
          <p:cNvSpPr txBox="1"/>
          <p:nvPr/>
        </p:nvSpPr>
        <p:spPr>
          <a:xfrm>
            <a:off x="8157564" y="784045"/>
            <a:ext cx="4464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Progress Page:</a:t>
            </a:r>
          </a:p>
          <a:p>
            <a:pPr marL="342900" indent="-342900">
              <a:buFontTx/>
              <a:buChar char="-"/>
            </a:pPr>
            <a:r>
              <a:rPr lang="en-US" dirty="0"/>
              <a:t>List of Single card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FE96E-0601-3B95-033F-D8293A538993}"/>
              </a:ext>
            </a:extLst>
          </p:cNvPr>
          <p:cNvSpPr txBox="1"/>
          <p:nvPr/>
        </p:nvSpPr>
        <p:spPr>
          <a:xfrm>
            <a:off x="88752" y="5065529"/>
            <a:ext cx="9109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2400" i="1">
                <a:solidFill>
                  <a:srgbClr val="00B05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i="0" dirty="0"/>
              <a:t>This page will display </a:t>
            </a:r>
            <a:r>
              <a:rPr lang="en-US" dirty="0">
                <a:solidFill>
                  <a:srgbClr val="FFFF00"/>
                </a:solidFill>
              </a:rPr>
              <a:t>all Progresses</a:t>
            </a:r>
            <a:r>
              <a:rPr lang="en-US" i="0" dirty="0"/>
              <a:t> that User has committed his entire life mission to fulfill.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B0E72-AA88-19AC-D761-0E425F87D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" y="222811"/>
            <a:ext cx="8134350" cy="4324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A0D6B-E650-60D7-E168-79CE478EF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441" y="3909801"/>
            <a:ext cx="2571681" cy="25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50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D87759-DE67-6A57-A5F2-FDC8C9D917C4}"/>
              </a:ext>
            </a:extLst>
          </p:cNvPr>
          <p:cNvSpPr txBox="1"/>
          <p:nvPr/>
        </p:nvSpPr>
        <p:spPr>
          <a:xfrm>
            <a:off x="8223102" y="775080"/>
            <a:ext cx="4464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000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Hall of Fame Page:</a:t>
            </a:r>
          </a:p>
          <a:p>
            <a:pPr marL="342900" indent="-342900">
              <a:buFontTx/>
              <a:buChar char="-"/>
            </a:pPr>
            <a:r>
              <a:rPr lang="en-US" dirty="0"/>
              <a:t>List of 100% completion Goal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FE96E-0601-3B95-033F-D8293A538993}"/>
              </a:ext>
            </a:extLst>
          </p:cNvPr>
          <p:cNvSpPr txBox="1"/>
          <p:nvPr/>
        </p:nvSpPr>
        <p:spPr>
          <a:xfrm>
            <a:off x="299908" y="5478626"/>
            <a:ext cx="9109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2400" i="1">
                <a:solidFill>
                  <a:srgbClr val="00B05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pPr marL="0" indent="0">
              <a:buNone/>
            </a:pPr>
            <a:r>
              <a:rPr lang="en-US" sz="2800" dirty="0"/>
              <a:t>“A picture is worth a thousand words.” --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84F7D-D411-CA31-CEA1-56366C56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2" y="349252"/>
            <a:ext cx="8134350" cy="4524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A0A3E-4DFB-BBB4-9C00-74C72A6ED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614" y="4077959"/>
            <a:ext cx="2366902" cy="236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0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{9360FFD8-BE9D-4207-9C61-849438A115C4}tf00934815_win32</Template>
  <TotalTime>273</TotalTime>
  <Words>349</Words>
  <Application>Microsoft Office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Cascadia Mono SemiBold</vt:lpstr>
      <vt:lpstr>Fira Code</vt:lpstr>
      <vt:lpstr>Goudy Old Style</vt:lpstr>
      <vt:lpstr>Wingdings 2</vt:lpstr>
      <vt:lpstr>SlateVTI</vt:lpstr>
      <vt:lpstr>SHEEB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Anticipation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SHEEB</dc:title>
  <dc:creator>Thanh Hoang</dc:creator>
  <cp:lastModifiedBy>Thanh Hoang</cp:lastModifiedBy>
  <cp:revision>40</cp:revision>
  <dcterms:created xsi:type="dcterms:W3CDTF">2024-03-21T15:54:00Z</dcterms:created>
  <dcterms:modified xsi:type="dcterms:W3CDTF">2024-06-14T10:31:27Z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